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01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171625531_1440x846.jpeg"/>
          <p:cNvSpPr/>
          <p:nvPr>
            <p:ph type="pic" sz="half" idx="21"/>
          </p:nvPr>
        </p:nvSpPr>
        <p:spPr>
          <a:xfrm>
            <a:off x="12192000" y="-177800"/>
            <a:ext cx="12192000" cy="716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183469334_1440x980.jpeg"/>
          <p:cNvSpPr/>
          <p:nvPr>
            <p:ph type="pic" sz="half" idx="22"/>
          </p:nvPr>
        </p:nvSpPr>
        <p:spPr>
          <a:xfrm>
            <a:off x="12192000" y="6451600"/>
            <a:ext cx="12192000" cy="82973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186445883_1467x1619.jpeg"/>
          <p:cNvSpPr/>
          <p:nvPr>
            <p:ph type="pic" idx="23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  <p:sp>
        <p:nvSpPr>
          <p:cNvPr id="122" name="Type a quote here."/>
          <p:cNvSpPr txBox="1"/>
          <p:nvPr>
            <p:ph type="body" sz="quarter" idx="21"/>
          </p:nvPr>
        </p:nvSpPr>
        <p:spPr>
          <a:xfrm>
            <a:off x="1676400" y="4089400"/>
            <a:ext cx="210566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Johnny Appleseed"/>
          <p:cNvSpPr txBox="1"/>
          <p:nvPr>
            <p:ph type="body" sz="quarter" idx="22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Text"/>
          <p:cNvSpPr txBox="1"/>
          <p:nvPr>
            <p:ph type="body" sz="quarter" idx="2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/>
          <p:nvPr>
            <p:ph type="body" sz="quarter" idx="21"/>
          </p:nvPr>
        </p:nvSpPr>
        <p:spPr>
          <a:xfrm>
            <a:off x="11049000" y="3721100"/>
            <a:ext cx="125730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186445883_1467x1619.jpeg"/>
          <p:cNvSpPr/>
          <p:nvPr>
            <p:ph type="pic" idx="22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23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108176231_2889x1907_2.jpeg"/>
          <p:cNvSpPr/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108176231_2889x1907_2_gradiation.jpeg"/>
          <p:cNvSpPr/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01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01"/>
          <p:cNvSpPr txBox="1"/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01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186445883_1467x1619.jpeg"/>
          <p:cNvSpPr/>
          <p:nvPr>
            <p:ph type="pic" idx="21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01"/>
          <p:cNvSpPr txBox="1"/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186445883_1467x1619.jpeg"/>
          <p:cNvSpPr/>
          <p:nvPr>
            <p:ph type="pic" idx="22"/>
          </p:nvPr>
        </p:nvSpPr>
        <p:spPr>
          <a:xfrm>
            <a:off x="132588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01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01"/>
          <p:cNvSpPr txBox="1"/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b="0" baseline="0" cap="none" i="0" spc="0" strike="noStrike" sz="4800" u="none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phrack.org/issues/67/13.html" TargetMode="External"/><Relationship Id="rId3" Type="http://schemas.openxmlformats.org/officeDocument/2006/relationships/hyperlink" Target="http://phrack.org/issues/49/14.html" TargetMode="External"/><Relationship Id="rId4" Type="http://schemas.openxmlformats.org/officeDocument/2006/relationships/hyperlink" Target="https://hovav.net/ucsd/dist/geometry.pdf" TargetMode="External"/><Relationship Id="rId5" Type="http://schemas.openxmlformats.org/officeDocument/2006/relationships/hyperlink" Target="https://seclists.org/bugtraq/2000/Sep/214" TargetMode="External"/><Relationship Id="rId6" Type="http://schemas.openxmlformats.org/officeDocument/2006/relationships/hyperlink" Target="https://ctf101.org/binary-exploitation/what-is-binary-security/" TargetMode="Externa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Intro to Binary Exploit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03555">
              <a:defRPr sz="18483"/>
            </a:lvl1pPr>
          </a:lstStyle>
          <a:p>
            <a:pPr/>
            <a:r>
              <a:t>Intro to Binary Exploitation</a:t>
            </a:r>
          </a:p>
        </p:txBody>
      </p:sp>
      <p:sp>
        <p:nvSpPr>
          <p:cNvPr id="167" name="Jaxon Haw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Jaxon Haws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hat'll show em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that'll show em</a:t>
            </a:r>
          </a:p>
        </p:txBody>
      </p:sp>
      <p:sp>
        <p:nvSpPr>
          <p:cNvPr id="215" name="nx b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nx bit</a:t>
            </a:r>
          </a:p>
        </p:txBody>
      </p:sp>
      <p:sp>
        <p:nvSpPr>
          <p:cNvPr id="216" name="No eXecute bit…"/>
          <p:cNvSpPr txBox="1"/>
          <p:nvPr>
            <p:ph type="body" sz="half" idx="1"/>
          </p:nvPr>
        </p:nvSpPr>
        <p:spPr>
          <a:xfrm>
            <a:off x="863600" y="3771900"/>
            <a:ext cx="11811000" cy="8585200"/>
          </a:xfrm>
          <a:prstGeom prst="rect">
            <a:avLst/>
          </a:prstGeom>
        </p:spPr>
        <p:txBody>
          <a:bodyPr/>
          <a:lstStyle/>
          <a:p>
            <a:pPr marL="571500" indent="-571500">
              <a:defRPr sz="3600"/>
            </a:pPr>
            <a:r>
              <a:t>No eXecute bit</a:t>
            </a:r>
          </a:p>
          <a:p>
            <a:pPr marL="571500" indent="-571500">
              <a:defRPr sz="3600"/>
            </a:pPr>
            <a:r>
              <a:t>Memory is either: </a:t>
            </a:r>
          </a:p>
          <a:p>
            <a:pPr lvl="1" marL="1206500" indent="-571500">
              <a:defRPr sz="3600"/>
            </a:pPr>
            <a:r>
              <a:t>read &amp; execute  </a:t>
            </a:r>
          </a:p>
          <a:p>
            <a:pPr lvl="1" marL="1206500" indent="-571500">
              <a:defRPr sz="3600"/>
            </a:pPr>
            <a:r>
              <a:t>read &amp; write</a:t>
            </a:r>
          </a:p>
          <a:p>
            <a:pPr marL="571500" indent="-571500">
              <a:defRPr sz="3600"/>
            </a:pPr>
            <a:r>
              <a:t>Enabled by default</a:t>
            </a:r>
          </a:p>
          <a:p>
            <a:pPr marL="571500" indent="-571500">
              <a:defRPr sz="3600"/>
            </a:pPr>
            <a:r>
              <a:t>To disable: gcc overflow.c -z execstack</a:t>
            </a:r>
          </a:p>
          <a:p>
            <a:pPr marL="571500" indent="-571500">
              <a:defRPr sz="3600"/>
            </a:pPr>
            <a:r>
              <a:t>Attack Style: ROP</a:t>
            </a:r>
          </a:p>
        </p:txBody>
      </p:sp>
      <p:pic>
        <p:nvPicPr>
          <p:cNvPr id="217" name="No NX.png" descr="No N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65099" y="1689100"/>
            <a:ext cx="11837801" cy="5379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NX Bit.png" descr="NX Bi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239821" y="7547191"/>
            <a:ext cx="12077379" cy="5487914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Line"/>
          <p:cNvSpPr/>
          <p:nvPr/>
        </p:nvSpPr>
        <p:spPr>
          <a:xfrm>
            <a:off x="14287090" y="10469452"/>
            <a:ext cx="17070" cy="1298835"/>
          </a:xfrm>
          <a:prstGeom prst="line">
            <a:avLst/>
          </a:prstGeom>
          <a:ln w="76200">
            <a:solidFill>
              <a:schemeClr val="accent5">
                <a:hueOff val="343847"/>
                <a:satOff val="6318"/>
                <a:lumOff val="8159"/>
              </a:schemeClr>
            </a:solidFill>
            <a:miter lim="400000"/>
            <a:tailEnd type="stealth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  <p:sp>
        <p:nvSpPr>
          <p:cNvPr id="220" name="Line"/>
          <p:cNvSpPr/>
          <p:nvPr/>
        </p:nvSpPr>
        <p:spPr>
          <a:xfrm>
            <a:off x="14356938" y="4506782"/>
            <a:ext cx="17070" cy="1298836"/>
          </a:xfrm>
          <a:prstGeom prst="line">
            <a:avLst/>
          </a:prstGeom>
          <a:ln w="76200">
            <a:solidFill>
              <a:schemeClr val="accent5">
                <a:hueOff val="343847"/>
                <a:satOff val="6318"/>
                <a:lumOff val="8159"/>
              </a:schemeClr>
            </a:solidFill>
            <a:miter lim="400000"/>
            <a:tailEnd type="stealth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  <p:sp>
        <p:nvSpPr>
          <p:cNvPr id="221" name="Oval"/>
          <p:cNvSpPr/>
          <p:nvPr/>
        </p:nvSpPr>
        <p:spPr>
          <a:xfrm>
            <a:off x="13843000" y="5816600"/>
            <a:ext cx="1041400" cy="406400"/>
          </a:xfrm>
          <a:prstGeom prst="ellipse">
            <a:avLst/>
          </a:prstGeom>
          <a:ln w="25400">
            <a:solidFill>
              <a:schemeClr val="accent5">
                <a:hueOff val="343847"/>
                <a:satOff val="6318"/>
                <a:lumOff val="8159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  <p:sp>
        <p:nvSpPr>
          <p:cNvPr id="222" name="Oval"/>
          <p:cNvSpPr/>
          <p:nvPr/>
        </p:nvSpPr>
        <p:spPr>
          <a:xfrm>
            <a:off x="13779500" y="11747500"/>
            <a:ext cx="1041400" cy="406400"/>
          </a:xfrm>
          <a:prstGeom prst="ellipse">
            <a:avLst/>
          </a:prstGeom>
          <a:ln w="25400">
            <a:solidFill>
              <a:schemeClr val="accent5">
                <a:hueOff val="343847"/>
                <a:satOff val="6318"/>
                <a:lumOff val="8159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if only this could stop us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 only this could stop us</a:t>
            </a:r>
          </a:p>
        </p:txBody>
      </p:sp>
      <p:sp>
        <p:nvSpPr>
          <p:cNvPr id="225" name="RELR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RELRO</a:t>
            </a:r>
          </a:p>
        </p:txBody>
      </p:sp>
      <p:sp>
        <p:nvSpPr>
          <p:cNvPr id="226" name="RELocation Read Only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46100" indent="-546100" defTabSz="709930">
              <a:spcBef>
                <a:spcPts val="3300"/>
              </a:spcBef>
              <a:defRPr sz="3440"/>
            </a:pPr>
            <a:r>
              <a:t>RELocation Read Only</a:t>
            </a:r>
          </a:p>
          <a:p>
            <a:pPr marL="546100" indent="-546100" defTabSz="709930">
              <a:spcBef>
                <a:spcPts val="3300"/>
              </a:spcBef>
              <a:defRPr sz="3440"/>
            </a:pPr>
            <a:r>
              <a:t>2 Modes:</a:t>
            </a:r>
          </a:p>
          <a:p>
            <a:pPr lvl="1" marL="1092200" indent="-546100" defTabSz="709930">
              <a:spcBef>
                <a:spcPts val="3300"/>
              </a:spcBef>
              <a:defRPr sz="3440"/>
            </a:pPr>
            <a:r>
              <a:t>Partial (enabled by default, practically useless)</a:t>
            </a:r>
          </a:p>
          <a:p>
            <a:pPr lvl="2" marL="1638300" indent="-546100" defTabSz="709930">
              <a:spcBef>
                <a:spcPts val="3300"/>
              </a:spcBef>
              <a:defRPr sz="3440"/>
            </a:pPr>
            <a:r>
              <a:t>GOT comes before BSS segment </a:t>
            </a:r>
          </a:p>
          <a:p>
            <a:pPr lvl="1" marL="1092200" indent="-546100" defTabSz="709930">
              <a:spcBef>
                <a:spcPts val="3300"/>
              </a:spcBef>
              <a:defRPr sz="3440"/>
            </a:pPr>
            <a:r>
              <a:t>Full (not the default)</a:t>
            </a:r>
          </a:p>
          <a:p>
            <a:pPr lvl="2" marL="1638300" indent="-546100" defTabSz="709930">
              <a:spcBef>
                <a:spcPts val="3300"/>
              </a:spcBef>
              <a:defRPr sz="3440"/>
            </a:pPr>
            <a:r>
              <a:t>GOT becomes read only</a:t>
            </a:r>
          </a:p>
          <a:p>
            <a:pPr marL="546100" indent="-546100" defTabSz="709930">
              <a:spcBef>
                <a:spcPts val="3300"/>
              </a:spcBef>
              <a:defRPr sz="3440"/>
            </a:pPr>
            <a:r>
              <a:t>Attack Changes: Can't overflow global variables into GOT / Can't write to the GOT</a:t>
            </a:r>
          </a:p>
          <a:p>
            <a:pPr marL="546100" indent="-546100" defTabSz="709930">
              <a:spcBef>
                <a:spcPts val="3300"/>
              </a:spcBef>
              <a:defRPr sz="3440"/>
            </a:pPr>
            <a:r>
              <a:t>To disable: gcc -Wl,-z,norelro overflow.c</a:t>
            </a:r>
          </a:p>
        </p:txBody>
      </p:sp>
      <p:pic>
        <p:nvPicPr>
          <p:cNvPr id="227" name="Relro2.png" descr="Relro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28600" y="4165600"/>
            <a:ext cx="10693400" cy="5384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0" name="32 bit vs 64 b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32 bit vs 64 bit</a:t>
            </a:r>
          </a:p>
        </p:txBody>
      </p:sp>
      <p:sp>
        <p:nvSpPr>
          <p:cNvPr id="231" name="Register size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90550" indent="-590550" defTabSz="767715">
              <a:spcBef>
                <a:spcPts val="3600"/>
              </a:spcBef>
              <a:defRPr sz="3720"/>
            </a:pPr>
            <a:r>
              <a:t>Register size</a:t>
            </a:r>
          </a:p>
          <a:p>
            <a:pPr marL="590550" indent="-590550" defTabSz="767715">
              <a:spcBef>
                <a:spcPts val="3600"/>
              </a:spcBef>
              <a:defRPr sz="3720"/>
            </a:pPr>
            <a:r>
              <a:t>32 bit</a:t>
            </a:r>
          </a:p>
          <a:p>
            <a:pPr lvl="1" marL="1181100" indent="-590550" defTabSz="767715">
              <a:spcBef>
                <a:spcPts val="3600"/>
              </a:spcBef>
              <a:defRPr sz="3720"/>
            </a:pPr>
            <a:r>
              <a:t>Functions pass arguments on the stack</a:t>
            </a:r>
          </a:p>
          <a:p>
            <a:pPr lvl="1" marL="1181100" indent="-590550" defTabSz="767715">
              <a:spcBef>
                <a:spcPts val="3600"/>
              </a:spcBef>
              <a:defRPr sz="3720"/>
            </a:pPr>
            <a:r>
              <a:t>Fewer Registers than 64 bit</a:t>
            </a:r>
          </a:p>
          <a:p>
            <a:pPr marL="590550" indent="-590550" defTabSz="767715">
              <a:spcBef>
                <a:spcPts val="3600"/>
              </a:spcBef>
              <a:defRPr sz="3720"/>
            </a:pPr>
            <a:r>
              <a:t>64 bit</a:t>
            </a:r>
          </a:p>
          <a:p>
            <a:pPr lvl="1" marL="1181100" indent="-590550" defTabSz="767715">
              <a:spcBef>
                <a:spcPts val="3600"/>
              </a:spcBef>
              <a:defRPr sz="3720"/>
            </a:pPr>
            <a:r>
              <a:t>Functions pass arguments through registers</a:t>
            </a:r>
          </a:p>
          <a:p>
            <a:pPr lvl="1" marL="1181100" indent="-590550" defTabSz="767715">
              <a:spcBef>
                <a:spcPts val="3600"/>
              </a:spcBef>
              <a:defRPr sz="3720"/>
            </a:pPr>
            <a:r>
              <a:t>Additional Registers </a:t>
            </a:r>
          </a:p>
          <a:p>
            <a:pPr marL="590550" indent="-590550" defTabSz="767715">
              <a:spcBef>
                <a:spcPts val="3600"/>
              </a:spcBef>
              <a:defRPr sz="3720"/>
            </a:pPr>
            <a:r>
              <a:t>Changes ROP approach</a:t>
            </a:r>
          </a:p>
        </p:txBody>
      </p:sp>
      <p:graphicFrame>
        <p:nvGraphicFramePr>
          <p:cNvPr id="232" name="stack frame"/>
          <p:cNvGraphicFramePr/>
          <p:nvPr/>
        </p:nvGraphicFramePr>
        <p:xfrm>
          <a:off x="17746997" y="3885101"/>
          <a:ext cx="4891408" cy="6880843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891407"/>
              </a:tblGrid>
              <a:tr h="970282"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cap="all" sz="6800">
                          <a:solidFill>
                            <a:srgbClr val="A6AAA9"/>
                          </a:solidFill>
                          <a:latin typeface="+mn-lt"/>
                          <a:ea typeface="+mn-ea"/>
                          <a:cs typeface="+mn-cs"/>
                          <a:sym typeface="DIN Condensed Bold"/>
                        </a:rPr>
                        <a:t>stack frame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Local Variables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buffer [0]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buffer [128]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i="1" sz="4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(Padding)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Base Pointer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Return Address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Function Arguments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i="1" sz="4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(Original TOS)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223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3000">
                          <a:solidFill>
                            <a:srgbClr val="838787"/>
                          </a:solidFill>
                          <a:sym typeface="Avenir Next Medium"/>
                        </a:defRPr>
                      </a:pPr>
                      <a:r>
                        <a:t>32 Bit</a:t>
                      </a:r>
                    </a:p>
                  </a:txBody>
                  <a:tcPr marL="50800" marR="50800" marT="137141" marB="50800" anchor="ctr" anchorCtr="0" horzOverflow="overflow">
                    <a:lnL/>
                    <a:lnR/>
                    <a:lnT/>
                    <a:lnB/>
                    <a:noFill/>
                  </a:tcPr>
                </a:tc>
              </a:tr>
            </a:tbl>
          </a:graphicData>
        </a:graphic>
      </p:graphicFrame>
      <p:sp>
        <p:nvSpPr>
          <p:cNvPr id="233" name="Oval"/>
          <p:cNvSpPr/>
          <p:nvPr/>
        </p:nvSpPr>
        <p:spPr>
          <a:xfrm>
            <a:off x="17500600" y="9461500"/>
            <a:ext cx="5384800" cy="1143000"/>
          </a:xfrm>
          <a:prstGeom prst="ellipse">
            <a:avLst/>
          </a:prstGeom>
          <a:ln w="76200">
            <a:solidFill>
              <a:schemeClr val="accent5">
                <a:hueOff val="343847"/>
                <a:satOff val="6318"/>
                <a:lumOff val="8159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Demo Tim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29088"/>
            </a:lvl1pPr>
          </a:lstStyle>
          <a:p>
            <a:pPr/>
            <a:r>
              <a:t>Demo Time</a:t>
            </a:r>
          </a:p>
        </p:txBody>
      </p:sp>
      <p:sp>
        <p:nvSpPr>
          <p:cNvPr id="236" name="*some assembly required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5200"/>
            </a:lvl1pPr>
          </a:lstStyle>
          <a:p>
            <a:pPr/>
            <a:r>
              <a:t>*some assembly required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his is fin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is fine</a:t>
            </a:r>
          </a:p>
        </p:txBody>
      </p:sp>
      <p:sp>
        <p:nvSpPr>
          <p:cNvPr id="239" name="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Review</a:t>
            </a:r>
          </a:p>
        </p:txBody>
      </p:sp>
      <p:sp>
        <p:nvSpPr>
          <p:cNvPr id="240" name="Check your buff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Check your buffers</a:t>
            </a:r>
          </a:p>
          <a:p>
            <a:pPr/>
            <a:r>
              <a:t>Use safe copying functions</a:t>
            </a:r>
          </a:p>
          <a:p>
            <a:pPr/>
            <a:r>
              <a:t>Use dynamic memory when size varies </a:t>
            </a:r>
          </a:p>
          <a:p>
            <a:pPr/>
            <a:r>
              <a:t>Modern problems require modern solutions</a:t>
            </a:r>
          </a:p>
        </p:txBody>
      </p:sp>
      <p:pic>
        <p:nvPicPr>
          <p:cNvPr id="241" name="fine.jpg" descr="fin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62100" y="4406900"/>
            <a:ext cx="8801100" cy="4889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h4x3r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h4x3r</a:t>
            </a:r>
          </a:p>
        </p:txBody>
      </p:sp>
      <p:sp>
        <p:nvSpPr>
          <p:cNvPr id="244" name="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Resources</a:t>
            </a:r>
          </a:p>
        </p:txBody>
      </p:sp>
      <p:sp>
        <p:nvSpPr>
          <p:cNvPr id="245" name="Canaries: http://phrack.org/issues/67/13.html…"/>
          <p:cNvSpPr txBox="1"/>
          <p:nvPr>
            <p:ph type="body" idx="1"/>
          </p:nvPr>
        </p:nvSpPr>
        <p:spPr>
          <a:xfrm>
            <a:off x="622300" y="3924300"/>
            <a:ext cx="22860000" cy="8585200"/>
          </a:xfrm>
          <a:prstGeom prst="rect">
            <a:avLst/>
          </a:prstGeom>
        </p:spPr>
        <p:txBody>
          <a:bodyPr/>
          <a:lstStyle/>
          <a:p>
            <a:pPr marL="515937" indent="-515937">
              <a:defRPr sz="3900"/>
            </a:pPr>
            <a:r>
              <a:t>Canaries: </a:t>
            </a:r>
            <a:r>
              <a:rPr u="sng">
                <a:solidFill>
                  <a:schemeClr val="accent1"/>
                </a:solidFill>
                <a:hlinkClick r:id="rId2" invalidUrl="" action="" tgtFrame="" tooltip="" history="1" highlightClick="0" endSnd="0"/>
              </a:rPr>
              <a:t>http://phrack.org/issues/67/13.html</a:t>
            </a:r>
          </a:p>
          <a:p>
            <a:pPr marL="515937" indent="-515937">
              <a:defRPr sz="3900"/>
            </a:pPr>
            <a:r>
              <a:t>Smashing the Stack for Fun and Profit: </a:t>
            </a:r>
            <a:r>
              <a:rPr u="sng">
                <a:solidFill>
                  <a:schemeClr val="accent1"/>
                </a:solidFill>
                <a:hlinkClick r:id="rId3" invalidUrl="" action="" tgtFrame="" tooltip="" history="1" highlightClick="0" endSnd="0"/>
              </a:rPr>
              <a:t>http://phrack.org/issues/49/14.html</a:t>
            </a:r>
          </a:p>
          <a:p>
            <a:pPr marL="515937" indent="-515937">
              <a:defRPr sz="3900"/>
            </a:pPr>
            <a:r>
              <a:t>ROP: </a:t>
            </a:r>
            <a:r>
              <a:rPr u="sng">
                <a:solidFill>
                  <a:schemeClr val="accent1"/>
                </a:solidFill>
                <a:hlinkClick r:id="rId4" invalidUrl="" action="" tgtFrame="" tooltip="" history="1" highlightClick="0" endSnd="0"/>
              </a:rPr>
              <a:t>https://hovav.net/ucsd/dist/geometry.pdf</a:t>
            </a:r>
          </a:p>
          <a:p>
            <a:pPr marL="515937" indent="-515937">
              <a:defRPr sz="3900"/>
            </a:pPr>
            <a:r>
              <a:t> Format String Attacks: </a:t>
            </a:r>
            <a:r>
              <a:rPr u="sng">
                <a:solidFill>
                  <a:schemeClr val="accent1"/>
                </a:solidFill>
                <a:hlinkClick r:id="rId5" invalidUrl="" action="" tgtFrame="" tooltip="" history="1" highlightClick="0" endSnd="0"/>
              </a:rPr>
              <a:t>https://seclists.org/bugtraq/2000/Sep/214</a:t>
            </a:r>
          </a:p>
          <a:p>
            <a:pPr marL="515937" indent="-515937">
              <a:defRPr sz="3900"/>
            </a:pPr>
            <a:r>
              <a:t>Binary Security 101: </a:t>
            </a:r>
            <a:r>
              <a:rPr u="sng">
                <a:solidFill>
                  <a:schemeClr val="accent1"/>
                </a:solidFill>
                <a:hlinkClick r:id="rId6" invalidUrl="" action="" tgtFrame="" tooltip="" history="1" highlightClick="0" endSnd="0"/>
              </a:rPr>
              <a:t>https://ctf101.org/binary-exploitation/what-is-binary-security/</a:t>
            </a:r>
          </a:p>
          <a:p>
            <a:pPr marL="515937" indent="-515937">
              <a:defRPr sz="3900"/>
            </a:pPr>
            <a:r>
              <a:t>CSC 429: Binary Exploitation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Questions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29088"/>
            </a:lvl1pPr>
          </a:lstStyle>
          <a:p>
            <a:pPr/>
            <a:r>
              <a:t>Questions?</a:t>
            </a:r>
          </a:p>
        </p:txBody>
      </p:sp>
      <p:sp>
        <p:nvSpPr>
          <p:cNvPr id="248" name="Double-click to ed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Whoami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Whoami</a:t>
            </a:r>
          </a:p>
        </p:txBody>
      </p:sp>
      <p:sp>
        <p:nvSpPr>
          <p:cNvPr id="170" name="about 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about me</a:t>
            </a:r>
          </a:p>
        </p:txBody>
      </p:sp>
      <p:sp>
        <p:nvSpPr>
          <p:cNvPr id="171" name="2nd Year Computer Science…"/>
          <p:cNvSpPr txBox="1"/>
          <p:nvPr>
            <p:ph type="body" idx="1"/>
          </p:nvPr>
        </p:nvSpPr>
        <p:spPr>
          <a:xfrm>
            <a:off x="762000" y="3886200"/>
            <a:ext cx="22860000" cy="8585200"/>
          </a:xfrm>
          <a:prstGeom prst="rect">
            <a:avLst/>
          </a:prstGeom>
        </p:spPr>
        <p:txBody>
          <a:bodyPr/>
          <a:lstStyle/>
          <a:p>
            <a:pPr/>
            <a:r>
              <a:t>2nd Year Computer Science</a:t>
            </a:r>
          </a:p>
          <a:p>
            <a:pPr/>
            <a:r>
              <a:t>Clubs:</a:t>
            </a:r>
          </a:p>
          <a:p>
            <a:pPr lvl="1"/>
            <a:r>
              <a:t>White Hat: Archivist -&gt; President</a:t>
            </a:r>
          </a:p>
          <a:p>
            <a:pPr lvl="1"/>
            <a:r>
              <a:t>CPLUG: Treasurer -&gt; President</a:t>
            </a:r>
          </a:p>
          <a:p>
            <a:pPr/>
            <a:r>
              <a:t>Started racing motorcycles off-road this year</a:t>
            </a:r>
          </a:p>
        </p:txBody>
      </p:sp>
      <p:pic>
        <p:nvPicPr>
          <p:cNvPr id="172" name="IMG_20200918_180124(1).jpg" descr="IMG_20200918_180124(1).jp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91366" y="2940050"/>
            <a:ext cx="6629401" cy="7823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Agenda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75" name="Table of Cont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Table of Contents </a:t>
            </a:r>
          </a:p>
        </p:txBody>
      </p:sp>
      <p:sp>
        <p:nvSpPr>
          <p:cNvPr id="176" name="What is a buffer and where does it liv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a buffer and where does it live</a:t>
            </a:r>
          </a:p>
          <a:p>
            <a:pPr/>
            <a:r>
              <a:t>How to exploit</a:t>
            </a:r>
          </a:p>
          <a:p>
            <a:pPr/>
            <a:r>
              <a:t>Modern security features</a:t>
            </a:r>
          </a:p>
          <a:p>
            <a:pPr/>
            <a:r>
              <a:t>Differences between 32 &amp; 64 bit binaries</a:t>
            </a:r>
          </a:p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even vim knows that gets is bad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even vim knows that gets is bad</a:t>
            </a:r>
          </a:p>
        </p:txBody>
      </p:sp>
      <p:sp>
        <p:nvSpPr>
          <p:cNvPr id="179" name="What is a buff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What is a buffer?</a:t>
            </a:r>
          </a:p>
        </p:txBody>
      </p:sp>
      <p:sp>
        <p:nvSpPr>
          <p:cNvPr id="180" name="A buffer is basically an array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buffer is basically an array</a:t>
            </a:r>
          </a:p>
          <a:p>
            <a:pPr/>
            <a:r>
              <a:t>Buffers must have a fixed size at compile time</a:t>
            </a:r>
          </a:p>
        </p:txBody>
      </p:sp>
      <p:pic>
        <p:nvPicPr>
          <p:cNvPr id="181" name="Buffer.png" descr="Buff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82800" y="3860800"/>
            <a:ext cx="7912100" cy="4635500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Line"/>
          <p:cNvSpPr/>
          <p:nvPr/>
        </p:nvSpPr>
        <p:spPr>
          <a:xfrm flipH="1">
            <a:off x="18773217" y="5311489"/>
            <a:ext cx="1995287" cy="25246"/>
          </a:xfrm>
          <a:prstGeom prst="line">
            <a:avLst/>
          </a:prstGeom>
          <a:ln w="50800">
            <a:solidFill>
              <a:schemeClr val="accent5">
                <a:hueOff val="343847"/>
                <a:satOff val="6318"/>
                <a:lumOff val="8159"/>
              </a:schemeClr>
            </a:solidFill>
            <a:miter lim="400000"/>
            <a:tailEnd type="stealth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i don't wanna go ther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don't wanna go there</a:t>
            </a:r>
          </a:p>
        </p:txBody>
      </p:sp>
      <p:sp>
        <p:nvSpPr>
          <p:cNvPr id="185" name="Where do buffers liv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Where do buffers live?</a:t>
            </a:r>
          </a:p>
        </p:txBody>
      </p:sp>
      <p:sp>
        <p:nvSpPr>
          <p:cNvPr id="186" name="Buffers live on the stack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Buffers live on the stack</a:t>
            </a:r>
          </a:p>
          <a:p>
            <a:pPr/>
            <a:r>
              <a:t>C doesn't protect you </a:t>
            </a:r>
          </a:p>
          <a:p>
            <a:pPr/>
            <a:r>
              <a:t>Programmer's job to ensure that more than 128 characters don't get written to buffer</a:t>
            </a:r>
          </a:p>
        </p:txBody>
      </p:sp>
      <p:graphicFrame>
        <p:nvGraphicFramePr>
          <p:cNvPr id="187" name="stack frame"/>
          <p:cNvGraphicFramePr/>
          <p:nvPr/>
        </p:nvGraphicFramePr>
        <p:xfrm>
          <a:off x="17137397" y="3313601"/>
          <a:ext cx="4891408" cy="6880843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891407"/>
              </a:tblGrid>
              <a:tr h="970282"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cap="all" sz="6800">
                          <a:solidFill>
                            <a:srgbClr val="A6AAA9"/>
                          </a:solidFill>
                          <a:latin typeface="+mn-lt"/>
                          <a:ea typeface="+mn-ea"/>
                          <a:cs typeface="+mn-cs"/>
                          <a:sym typeface="DIN Condensed Bold"/>
                        </a:rPr>
                        <a:t>stack frame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Local Variables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buffer [0]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buffer [127]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i="1" sz="4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(Padding)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Base Pointer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Return Address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i="1" sz="4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(Original TOS)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3000">
                          <a:solidFill>
                            <a:srgbClr val="838787"/>
                          </a:solidFill>
                          <a:sym typeface="Avenir Next Medium"/>
                        </a:defRPr>
                      </a:pPr>
                      <a:r>
                        <a:t>Grows upwards towards lower addresses</a:t>
                      </a:r>
                    </a:p>
                  </a:txBody>
                  <a:tcPr marL="50800" marR="50800" marT="137141" marB="50800" anchor="ctr" anchorCtr="0" horzOverflow="overflow">
                    <a:lnL/>
                    <a:lnR/>
                    <a:lnT/>
                    <a:lnB/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You get a shell and you get a shell...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 get a shell and you get a shell...</a:t>
            </a:r>
          </a:p>
        </p:txBody>
      </p:sp>
      <p:sp>
        <p:nvSpPr>
          <p:cNvPr id="190" name="How to exploit a buffer overflow (90s Style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How to exploit a buffer overflow (90s Style)</a:t>
            </a:r>
          </a:p>
        </p:txBody>
      </p:sp>
      <p:sp>
        <p:nvSpPr>
          <p:cNvPr id="191" name="Step 1: Find a buffer to overflow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Step 1: Find a buffer to overflow</a:t>
            </a:r>
          </a:p>
          <a:p>
            <a:pPr/>
            <a:r>
              <a:t>Step 2: Determine the buffer's size</a:t>
            </a:r>
          </a:p>
          <a:p>
            <a:pPr/>
            <a:r>
              <a:t>Step 3: Send data to overflow into the return address</a:t>
            </a:r>
          </a:p>
          <a:p>
            <a:pPr/>
            <a:r>
              <a:t>Step 4: Profit?</a:t>
            </a:r>
          </a:p>
        </p:txBody>
      </p:sp>
      <p:pic>
        <p:nvPicPr>
          <p:cNvPr id="192" name="Buffer.png" descr="Buff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43200" y="2019300"/>
            <a:ext cx="7912100" cy="463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cc you're no fu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gcc you're no fun</a:t>
            </a:r>
          </a:p>
        </p:txBody>
      </p:sp>
      <p:sp>
        <p:nvSpPr>
          <p:cNvPr id="195" name="Modern security 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Modern security features</a:t>
            </a:r>
          </a:p>
        </p:txBody>
      </p:sp>
      <p:sp>
        <p:nvSpPr>
          <p:cNvPr id="196" name="Security has come a long way since the 90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Security has come a long way since the 90s</a:t>
            </a:r>
          </a:p>
          <a:p>
            <a:pPr/>
            <a:r>
              <a:t>Stack cookie/canary</a:t>
            </a:r>
          </a:p>
          <a:p>
            <a:pPr/>
            <a:r>
              <a:t>RELRO</a:t>
            </a:r>
          </a:p>
          <a:p>
            <a:pPr/>
            <a:r>
              <a:t>NX Bit</a:t>
            </a:r>
          </a:p>
          <a:p>
            <a:pPr/>
            <a:r>
              <a:t>PIE</a:t>
            </a:r>
          </a:p>
          <a:p>
            <a:pPr/>
            <a:r>
              <a:t>ASLR</a:t>
            </a:r>
          </a:p>
        </p:txBody>
      </p:sp>
      <p:pic>
        <p:nvPicPr>
          <p:cNvPr id="197" name="SecurityFeatures.png" descr="SecurityFeatur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17270" y="4775200"/>
            <a:ext cx="8399730" cy="41718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he cookies of death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cookies of death</a:t>
            </a:r>
          </a:p>
        </p:txBody>
      </p:sp>
      <p:sp>
        <p:nvSpPr>
          <p:cNvPr id="200" name="Stack Canary/cooki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Stack Canary/cookie</a:t>
            </a:r>
          </a:p>
        </p:txBody>
      </p:sp>
      <p:sp>
        <p:nvSpPr>
          <p:cNvPr id="201" name="Lives between locals and addresse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90550" indent="-590550" defTabSz="767715">
              <a:spcBef>
                <a:spcPts val="3600"/>
              </a:spcBef>
              <a:defRPr sz="3720"/>
            </a:pPr>
            <a:r>
              <a:t>Lives between locals and addresses</a:t>
            </a:r>
          </a:p>
          <a:p>
            <a:pPr marL="590550" indent="-590550" defTabSz="767715">
              <a:spcBef>
                <a:spcPts val="3600"/>
              </a:spcBef>
              <a:defRPr sz="3720"/>
            </a:pPr>
            <a:r>
              <a:t>Known value at start of runtime</a:t>
            </a:r>
          </a:p>
          <a:p>
            <a:pPr marL="590550" indent="-590550" defTabSz="767715">
              <a:spcBef>
                <a:spcPts val="3600"/>
              </a:spcBef>
              <a:defRPr sz="3720"/>
            </a:pPr>
            <a:r>
              <a:t>Value gets checked during runtime:</a:t>
            </a:r>
          </a:p>
          <a:p>
            <a:pPr lvl="1" marL="1181100" indent="-590550" defTabSz="767715">
              <a:spcBef>
                <a:spcPts val="3600"/>
              </a:spcBef>
              <a:defRPr sz="3720"/>
            </a:pPr>
            <a:r>
              <a:t>If values match: proceed</a:t>
            </a:r>
          </a:p>
          <a:p>
            <a:pPr lvl="1" marL="1181100" indent="-590550" defTabSz="767715">
              <a:spcBef>
                <a:spcPts val="3600"/>
              </a:spcBef>
              <a:defRPr sz="3720"/>
            </a:pPr>
            <a:r>
              <a:t>If values don't match: exit</a:t>
            </a:r>
          </a:p>
          <a:p>
            <a:pPr marL="590550" indent="-590550" defTabSz="767715">
              <a:spcBef>
                <a:spcPts val="3600"/>
              </a:spcBef>
              <a:defRPr sz="3720"/>
            </a:pPr>
            <a:r>
              <a:t>Enabled by default</a:t>
            </a:r>
          </a:p>
          <a:p>
            <a:pPr marL="590550" indent="-590550" defTabSz="767715">
              <a:spcBef>
                <a:spcPts val="3600"/>
              </a:spcBef>
              <a:defRPr sz="3720"/>
            </a:pPr>
            <a:r>
              <a:t>To disable: gcc overflow.c -fno-stack-protector</a:t>
            </a:r>
          </a:p>
          <a:p>
            <a:pPr marL="590550" indent="-590550" defTabSz="767715">
              <a:spcBef>
                <a:spcPts val="3600"/>
              </a:spcBef>
              <a:defRPr sz="3720"/>
            </a:pPr>
            <a:r>
              <a:t>Attack Style: Leak or brute force the cookie</a:t>
            </a:r>
          </a:p>
        </p:txBody>
      </p:sp>
      <p:graphicFrame>
        <p:nvGraphicFramePr>
          <p:cNvPr id="202" name="stack frame"/>
          <p:cNvGraphicFramePr/>
          <p:nvPr/>
        </p:nvGraphicFramePr>
        <p:xfrm>
          <a:off x="17137397" y="3313601"/>
          <a:ext cx="4891408" cy="6880843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891407"/>
              </a:tblGrid>
              <a:tr h="970282"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cap="all" sz="6800">
                          <a:solidFill>
                            <a:srgbClr val="A6AAA9"/>
                          </a:solidFill>
                          <a:latin typeface="+mn-lt"/>
                          <a:ea typeface="+mn-ea"/>
                          <a:cs typeface="+mn-cs"/>
                          <a:sym typeface="DIN Condensed Bold"/>
                        </a:rPr>
                        <a:t>stack frame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Local Variables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buffer [0]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buffer [128]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Canary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i="1" sz="4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(Padding)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Base Pointer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Return Address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i="1" sz="4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(Original TOS)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68808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3000">
                          <a:solidFill>
                            <a:srgbClr val="838787"/>
                          </a:solidFill>
                          <a:sym typeface="Avenir Next Medium"/>
                        </a:defRPr>
                      </a:pPr>
                      <a:r>
                        <a:t>Grows upwards towards lower addresses</a:t>
                      </a:r>
                    </a:p>
                  </a:txBody>
                  <a:tcPr marL="50800" marR="50800" marT="137141" marB="50800" anchor="ctr" anchorCtr="0" horzOverflow="overflow">
                    <a:lnL/>
                    <a:lnR/>
                    <a:lnT/>
                    <a:lnB/>
                    <a:noFill/>
                  </a:tcPr>
                </a:tc>
              </a:tr>
            </a:tbl>
          </a:graphicData>
        </a:graphic>
      </p:graphicFrame>
      <p:sp>
        <p:nvSpPr>
          <p:cNvPr id="203" name="Line"/>
          <p:cNvSpPr/>
          <p:nvPr/>
        </p:nvSpPr>
        <p:spPr>
          <a:xfrm>
            <a:off x="14747112" y="7401338"/>
            <a:ext cx="1786055" cy="261"/>
          </a:xfrm>
          <a:prstGeom prst="line">
            <a:avLst/>
          </a:prstGeom>
          <a:ln w="76200">
            <a:solidFill>
              <a:schemeClr val="accent5">
                <a:hueOff val="343847"/>
                <a:satOff val="6318"/>
                <a:lumOff val="8159"/>
              </a:schemeClr>
            </a:solidFill>
            <a:miter lim="400000"/>
            <a:tailEnd type="stealth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Where did the stack go?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Where did the stack go?</a:t>
            </a:r>
          </a:p>
        </p:txBody>
      </p:sp>
      <p:sp>
        <p:nvSpPr>
          <p:cNvPr id="206" name="asl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pPr/>
            <a:r>
              <a:t>aslr</a:t>
            </a:r>
          </a:p>
        </p:txBody>
      </p:sp>
      <p:sp>
        <p:nvSpPr>
          <p:cNvPr id="207" name="Address Space Layout Randomiza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Address Space Layout Randomization </a:t>
            </a:r>
          </a:p>
          <a:p>
            <a:pPr/>
            <a:r>
              <a:t>Shifts stack addresses around at random</a:t>
            </a:r>
          </a:p>
          <a:p>
            <a:pPr/>
            <a:r>
              <a:t>Enabled by default on UNIX</a:t>
            </a:r>
          </a:p>
          <a:p>
            <a:pPr/>
            <a:r>
              <a:t>Not a compiler feature</a:t>
            </a:r>
          </a:p>
          <a:p>
            <a:pPr/>
            <a:r>
              <a:t>Attack Style: Don't hardcode addresses</a:t>
            </a:r>
          </a:p>
        </p:txBody>
      </p:sp>
      <p:graphicFrame>
        <p:nvGraphicFramePr>
          <p:cNvPr id="208" name="stack frame"/>
          <p:cNvGraphicFramePr/>
          <p:nvPr/>
        </p:nvGraphicFramePr>
        <p:xfrm>
          <a:off x="17137397" y="3313601"/>
          <a:ext cx="4891408" cy="6880843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891407"/>
              </a:tblGrid>
              <a:tr h="970282"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cap="all" sz="6800">
                          <a:solidFill>
                            <a:srgbClr val="A6AAA9"/>
                          </a:solidFill>
                          <a:latin typeface="+mn-lt"/>
                          <a:ea typeface="+mn-ea"/>
                          <a:cs typeface="+mn-cs"/>
                          <a:sym typeface="DIN Condensed Bold"/>
                        </a:rPr>
                        <a:t>stack frame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Local Variables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buffer [0]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buffer [128]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i="1" sz="4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(Padding)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Base Pointer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Return Address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i="1" sz="4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(Original TOS)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76453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ym typeface="Avenir Next Medium"/>
                        </a:rPr>
                        <a:t>...</a:t>
                      </a:r>
                    </a:p>
                  </a:txBody>
                  <a:tcPr marL="50800" marR="50800" marT="50800" marB="50800" anchor="ctr" anchorCtr="0" horzOverflow="overflow">
                    <a:lnL w="50800">
                      <a:solidFill>
                        <a:srgbClr val="5F6568"/>
                      </a:solidFill>
                      <a:miter lim="400000"/>
                    </a:lnL>
                    <a:lnR w="50800">
                      <a:solidFill>
                        <a:srgbClr val="5F6568"/>
                      </a:solidFill>
                      <a:miter lim="400000"/>
                    </a:lnR>
                    <a:lnT w="50800">
                      <a:solidFill>
                        <a:srgbClr val="5F6568"/>
                      </a:solidFill>
                      <a:miter lim="400000"/>
                    </a:lnT>
                    <a:lnB w="50800">
                      <a:solidFill>
                        <a:srgbClr val="5F6568"/>
                      </a:solidFill>
                      <a:miter lim="400000"/>
                    </a:lnB>
                    <a:solidFill>
                      <a:srgbClr val="FFFFFF"/>
                    </a:solidFill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3000">
                          <a:solidFill>
                            <a:srgbClr val="838787"/>
                          </a:solidFill>
                          <a:sym typeface="Avenir Next Medium"/>
                        </a:defRPr>
                      </a:pPr>
                      <a:r>
                        <a:t>Grows upwards towards lower addresses</a:t>
                      </a:r>
                    </a:p>
                  </a:txBody>
                  <a:tcPr marL="50800" marR="50800" marT="137141" marB="50800" anchor="ctr" anchorCtr="0" horzOverflow="overflow">
                    <a:lnL/>
                    <a:lnR/>
                    <a:lnT/>
                    <a:lnB/>
                  </a:tcPr>
                </a:tc>
              </a:tr>
            </a:tbl>
          </a:graphicData>
        </a:graphic>
      </p:graphicFrame>
      <p:sp>
        <p:nvSpPr>
          <p:cNvPr id="209" name="0xffffd6b0"/>
          <p:cNvSpPr txBox="1"/>
          <p:nvPr/>
        </p:nvSpPr>
        <p:spPr>
          <a:xfrm>
            <a:off x="14846299" y="4273549"/>
            <a:ext cx="192176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0xffffd6b0</a:t>
            </a:r>
          </a:p>
        </p:txBody>
      </p:sp>
      <p:sp>
        <p:nvSpPr>
          <p:cNvPr id="210" name="0xffffd700"/>
          <p:cNvSpPr txBox="1"/>
          <p:nvPr/>
        </p:nvSpPr>
        <p:spPr>
          <a:xfrm>
            <a:off x="14846300" y="9632949"/>
            <a:ext cx="190614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0xffffd700</a:t>
            </a:r>
          </a:p>
        </p:txBody>
      </p:sp>
      <p:sp>
        <p:nvSpPr>
          <p:cNvPr id="211" name="Line"/>
          <p:cNvSpPr/>
          <p:nvPr/>
        </p:nvSpPr>
        <p:spPr>
          <a:xfrm flipV="1">
            <a:off x="15863138" y="2832105"/>
            <a:ext cx="3793" cy="1244595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stealth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  <p:sp>
        <p:nvSpPr>
          <p:cNvPr id="212" name="Line"/>
          <p:cNvSpPr/>
          <p:nvPr/>
        </p:nvSpPr>
        <p:spPr>
          <a:xfrm flipH="1">
            <a:off x="15856522" y="10401296"/>
            <a:ext cx="3882" cy="1244595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stealth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 Bol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